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6"/>
    <p:sldId id="257" r:id="rId47"/>
    <p:sldId id="258" r:id="rId48"/>
    <p:sldId id="259" r:id="rId49"/>
    <p:sldId id="260" r:id="rId50"/>
    <p:sldId id="261" r:id="rId51"/>
    <p:sldId id="262" r:id="rId52"/>
    <p:sldId id="263" r:id="rId53"/>
    <p:sldId id="264" r:id="rId54"/>
    <p:sldId id="265" r:id="rId55"/>
    <p:sldId id="266" r:id="rId56"/>
    <p:sldId id="267" r:id="rId57"/>
    <p:sldId id="268" r:id="rId58"/>
    <p:sldId id="269" r:id="rId59"/>
    <p:sldId id="270" r:id="rId60"/>
    <p:sldId id="271" r:id="rId61"/>
    <p:sldId id="272" r:id="rId6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nton" charset="1" panose="00000500000000000000"/>
      <p:regular r:id="rId10"/>
    </p:embeddedFont>
    <p:embeddedFont>
      <p:font typeface="Anton Italics" charset="1" panose="00000500000000000000"/>
      <p:regular r:id="rId11"/>
    </p:embeddedFont>
    <p:embeddedFont>
      <p:font typeface="Canva Sans 2" charset="1" panose="020B0503030501040103"/>
      <p:regular r:id="rId12"/>
    </p:embeddedFont>
    <p:embeddedFont>
      <p:font typeface="Canva Sans 2 Bold" charset="1" panose="020B0803030501040103"/>
      <p:regular r:id="rId13"/>
    </p:embeddedFont>
    <p:embeddedFont>
      <p:font typeface="Canva Sans 2 Italics" charset="1" panose="020B0503030501040103"/>
      <p:regular r:id="rId14"/>
    </p:embeddedFont>
    <p:embeddedFont>
      <p:font typeface="Canva Sans 2 Bold Italics" charset="1" panose="020B0803030501040103"/>
      <p:regular r:id="rId15"/>
    </p:embeddedFont>
    <p:embeddedFont>
      <p:font typeface="Canva Sans 1" charset="1" panose="020B0503030501040103"/>
      <p:regular r:id="rId16"/>
    </p:embeddedFont>
    <p:embeddedFont>
      <p:font typeface="Canva Sans 1 Bold" charset="1" panose="020B0803030501040103"/>
      <p:regular r:id="rId17"/>
    </p:embeddedFont>
    <p:embeddedFont>
      <p:font typeface="Canva Sans 1 Italics" charset="1" panose="020B0503030501040103"/>
      <p:regular r:id="rId18"/>
    </p:embeddedFont>
    <p:embeddedFont>
      <p:font typeface="Canva Sans 1 Bold Italics" charset="1" panose="020B0803030501040103"/>
      <p:regular r:id="rId19"/>
    </p:embeddedFont>
    <p:embeddedFont>
      <p:font typeface="Canva Sans 1 Medium" charset="1" panose="020B0603030501040103"/>
      <p:regular r:id="rId20"/>
    </p:embeddedFont>
    <p:embeddedFont>
      <p:font typeface="Canva Sans 1 Medium Italics" charset="1" panose="020B0603030501040103"/>
      <p:regular r:id="rId21"/>
    </p:embeddedFont>
    <p:embeddedFont>
      <p:font typeface="Manjari" charset="1" panose="02000503000000000000"/>
      <p:regular r:id="rId22"/>
    </p:embeddedFont>
    <p:embeddedFont>
      <p:font typeface="Manjari Bold" charset="1" panose="02000503000000000000"/>
      <p:regular r:id="rId23"/>
    </p:embeddedFont>
    <p:embeddedFont>
      <p:font typeface="Manjari Thin" charset="1" panose="00000403000000000000"/>
      <p:regular r:id="rId24"/>
    </p:embeddedFont>
    <p:embeddedFont>
      <p:font typeface="MediaPro" charset="1" panose="00000500000000000000"/>
      <p:regular r:id="rId25"/>
    </p:embeddedFont>
    <p:embeddedFont>
      <p:font typeface="MediaPro Light" charset="1" panose="00000400000000000000"/>
      <p:regular r:id="rId26"/>
    </p:embeddedFont>
    <p:embeddedFont>
      <p:font typeface="MediaPro Medium" charset="1" panose="00000600000000000000"/>
      <p:regular r:id="rId27"/>
    </p:embeddedFont>
    <p:embeddedFont>
      <p:font typeface="Montserrat" charset="1" panose="00000500000000000000"/>
      <p:regular r:id="rId28"/>
    </p:embeddedFont>
    <p:embeddedFont>
      <p:font typeface="Montserrat Bold" charset="1" panose="00000800000000000000"/>
      <p:regular r:id="rId29"/>
    </p:embeddedFont>
    <p:embeddedFont>
      <p:font typeface="Montserrat Italics" charset="1" panose="00000500000000000000"/>
      <p:regular r:id="rId30"/>
    </p:embeddedFont>
    <p:embeddedFont>
      <p:font typeface="Montserrat Bold Italics" charset="1" panose="00000800000000000000"/>
      <p:regular r:id="rId31"/>
    </p:embeddedFont>
    <p:embeddedFont>
      <p:font typeface="Montserrat Thin" charset="1" panose="00000300000000000000"/>
      <p:regular r:id="rId32"/>
    </p:embeddedFont>
    <p:embeddedFont>
      <p:font typeface="Montserrat Thin Italics" charset="1" panose="00000300000000000000"/>
      <p:regular r:id="rId33"/>
    </p:embeddedFont>
    <p:embeddedFont>
      <p:font typeface="Montserrat Extra-Light" charset="1" panose="00000300000000000000"/>
      <p:regular r:id="rId34"/>
    </p:embeddedFont>
    <p:embeddedFont>
      <p:font typeface="Montserrat Extra-Light Italics" charset="1" panose="00000300000000000000"/>
      <p:regular r:id="rId35"/>
    </p:embeddedFont>
    <p:embeddedFont>
      <p:font typeface="Montserrat Light" charset="1" panose="00000400000000000000"/>
      <p:regular r:id="rId36"/>
    </p:embeddedFont>
    <p:embeddedFont>
      <p:font typeface="Montserrat Light Italics" charset="1" panose="00000400000000000000"/>
      <p:regular r:id="rId37"/>
    </p:embeddedFont>
    <p:embeddedFont>
      <p:font typeface="Montserrat Medium" charset="1" panose="00000600000000000000"/>
      <p:regular r:id="rId38"/>
    </p:embeddedFont>
    <p:embeddedFont>
      <p:font typeface="Montserrat Medium Italics" charset="1" panose="00000600000000000000"/>
      <p:regular r:id="rId39"/>
    </p:embeddedFont>
    <p:embeddedFont>
      <p:font typeface="Montserrat Semi-Bold" charset="1" panose="00000700000000000000"/>
      <p:regular r:id="rId40"/>
    </p:embeddedFont>
    <p:embeddedFont>
      <p:font typeface="Montserrat Semi-Bold Italics" charset="1" panose="00000700000000000000"/>
      <p:regular r:id="rId41"/>
    </p:embeddedFont>
    <p:embeddedFont>
      <p:font typeface="Montserrat Ultra-Bold" charset="1" panose="00000900000000000000"/>
      <p:regular r:id="rId42"/>
    </p:embeddedFont>
    <p:embeddedFont>
      <p:font typeface="Montserrat Ultra-Bold Italics" charset="1" panose="00000900000000000000"/>
      <p:regular r:id="rId43"/>
    </p:embeddedFont>
    <p:embeddedFont>
      <p:font typeface="Montserrat Heavy" charset="1" panose="00000A00000000000000"/>
      <p:regular r:id="rId44"/>
    </p:embeddedFont>
    <p:embeddedFont>
      <p:font typeface="Montserrat Heavy Italics" charset="1" panose="00000A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slides/slide1.xml" Type="http://schemas.openxmlformats.org/officeDocument/2006/relationships/slide"/><Relationship Id="rId47" Target="slides/slide2.xml" Type="http://schemas.openxmlformats.org/officeDocument/2006/relationships/slide"/><Relationship Id="rId48" Target="slides/slide3.xml" Type="http://schemas.openxmlformats.org/officeDocument/2006/relationships/slide"/><Relationship Id="rId49" Target="slides/slide4.xml" Type="http://schemas.openxmlformats.org/officeDocument/2006/relationships/slide"/><Relationship Id="rId5" Target="tableStyles.xml" Type="http://schemas.openxmlformats.org/officeDocument/2006/relationships/tableStyles"/><Relationship Id="rId50" Target="slides/slide5.xml" Type="http://schemas.openxmlformats.org/officeDocument/2006/relationships/slide"/><Relationship Id="rId51" Target="slides/slide6.xml" Type="http://schemas.openxmlformats.org/officeDocument/2006/relationships/slide"/><Relationship Id="rId52" Target="slides/slide7.xml" Type="http://schemas.openxmlformats.org/officeDocument/2006/relationships/slide"/><Relationship Id="rId53" Target="slides/slide8.xml" Type="http://schemas.openxmlformats.org/officeDocument/2006/relationships/slide"/><Relationship Id="rId54" Target="slides/slide9.xml" Type="http://schemas.openxmlformats.org/officeDocument/2006/relationships/slide"/><Relationship Id="rId55" Target="slides/slide10.xml" Type="http://schemas.openxmlformats.org/officeDocument/2006/relationships/slide"/><Relationship Id="rId56" Target="slides/slide11.xml" Type="http://schemas.openxmlformats.org/officeDocument/2006/relationships/slide"/><Relationship Id="rId57" Target="slides/slide12.xml" Type="http://schemas.openxmlformats.org/officeDocument/2006/relationships/slide"/><Relationship Id="rId58" Target="slides/slide13.xml" Type="http://schemas.openxmlformats.org/officeDocument/2006/relationships/slide"/><Relationship Id="rId59" Target="slides/slide14.xml" Type="http://schemas.openxmlformats.org/officeDocument/2006/relationships/slide"/><Relationship Id="rId6" Target="fonts/font6.fntdata" Type="http://schemas.openxmlformats.org/officeDocument/2006/relationships/font"/><Relationship Id="rId60" Target="slides/slide15.xml" Type="http://schemas.openxmlformats.org/officeDocument/2006/relationships/slide"/><Relationship Id="rId61" Target="slides/slide16.xml" Type="http://schemas.openxmlformats.org/officeDocument/2006/relationships/slide"/><Relationship Id="rId62" Target="slides/slide17.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4.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4.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4.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4.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359" y="1394619"/>
            <a:ext cx="17869641" cy="8793480"/>
          </a:xfrm>
          <a:prstGeom prst="rect">
            <a:avLst/>
          </a:prstGeom>
        </p:spPr>
        <p:txBody>
          <a:bodyPr anchor="t" rtlCol="false" tIns="0" lIns="0" bIns="0" rIns="0">
            <a:spAutoFit/>
          </a:bodyPr>
          <a:lstStyle/>
          <a:p>
            <a:pPr>
              <a:lnSpc>
                <a:spcPts val="2520"/>
              </a:lnSpc>
              <a:spcBef>
                <a:spcPct val="0"/>
              </a:spcBef>
            </a:pPr>
          </a:p>
          <a:p>
            <a:pPr>
              <a:lnSpc>
                <a:spcPts val="2520"/>
              </a:lnSpc>
              <a:spcBef>
                <a:spcPct val="0"/>
              </a:spcBef>
            </a:pPr>
            <a:r>
              <a:rPr lang="en-US" sz="1800">
                <a:solidFill>
                  <a:srgbClr val="000000"/>
                </a:solidFill>
                <a:latin typeface="Montserrat"/>
              </a:rPr>
              <a:t>În cadrul acestei sesiuni, vom aborda cazuri clinice care implică proceduri chirurgicale și protetice într-o manieră neobișnuită. De la atrofii ale țesuturilor moi/dure până la complicații complexe sau reabilitarea implanto-protetică în zonele estetice, această sesiune își propune să exploreze soluții inovatoare pentru situații mai puțin obișnuite.</a:t>
            </a:r>
          </a:p>
          <a:p>
            <a:pPr>
              <a:lnSpc>
                <a:spcPts val="2520"/>
              </a:lnSpc>
              <a:spcBef>
                <a:spcPct val="0"/>
              </a:spcBef>
            </a:pPr>
          </a:p>
          <a:p>
            <a:pPr>
              <a:lnSpc>
                <a:spcPts val="2520"/>
              </a:lnSpc>
              <a:spcBef>
                <a:spcPct val="0"/>
              </a:spcBef>
            </a:pPr>
            <a:r>
              <a:rPr lang="en-US" sz="1800">
                <a:solidFill>
                  <a:srgbClr val="000000"/>
                </a:solidFill>
                <a:latin typeface="Montserrat"/>
              </a:rPr>
              <a:t>Asigură-te că fiecare slide conține texte concișe și imagini sugestive care să sprijine povestea și prezentarea ta. Această structură te va ghida în dezvoltarea prezentării tale într-un mod coerent și captivant.</a:t>
            </a:r>
          </a:p>
          <a:p>
            <a:pPr>
              <a:lnSpc>
                <a:spcPts val="2520"/>
              </a:lnSpc>
              <a:spcBef>
                <a:spcPct val="0"/>
              </a:spcBef>
            </a:pPr>
          </a:p>
          <a:p>
            <a:pPr>
              <a:lnSpc>
                <a:spcPts val="2520"/>
              </a:lnSpc>
              <a:spcBef>
                <a:spcPct val="0"/>
              </a:spcBef>
            </a:pPr>
          </a:p>
          <a:p>
            <a:pPr>
              <a:lnSpc>
                <a:spcPts val="2520"/>
              </a:lnSpc>
              <a:spcBef>
                <a:spcPct val="0"/>
              </a:spcBef>
            </a:pPr>
            <a:r>
              <a:rPr lang="en-US" sz="1800">
                <a:solidFill>
                  <a:srgbClr val="000000"/>
                </a:solidFill>
                <a:latin typeface="Montserrat Bold"/>
              </a:rPr>
              <a:t>Detalii Tehnice</a:t>
            </a:r>
          </a:p>
          <a:p>
            <a:pPr marL="388620" indent="-194310" lvl="1">
              <a:lnSpc>
                <a:spcPts val="2520"/>
              </a:lnSpc>
              <a:spcBef>
                <a:spcPct val="0"/>
              </a:spcBef>
              <a:buFont typeface="Arial"/>
              <a:buChar char="•"/>
            </a:pPr>
            <a:r>
              <a:rPr lang="en-US" sz="1800">
                <a:solidFill>
                  <a:srgbClr val="000000"/>
                </a:solidFill>
                <a:latin typeface="Montserrat"/>
              </a:rPr>
              <a:t>Format Slide-uri: 16:9 (PowerPoint sau Keynote)</a:t>
            </a:r>
          </a:p>
          <a:p>
            <a:pPr marL="388620" indent="-194310" lvl="1">
              <a:lnSpc>
                <a:spcPts val="2520"/>
              </a:lnSpc>
              <a:spcBef>
                <a:spcPct val="0"/>
              </a:spcBef>
              <a:buFont typeface="Arial"/>
              <a:buChar char="•"/>
            </a:pPr>
            <a:r>
              <a:rPr lang="en-US" sz="1800">
                <a:solidFill>
                  <a:srgbClr val="000000"/>
                </a:solidFill>
                <a:latin typeface="Montserrat"/>
              </a:rPr>
              <a:t>Durată Prezentare: 15-20 minute</a:t>
            </a:r>
          </a:p>
          <a:p>
            <a:pPr>
              <a:lnSpc>
                <a:spcPts val="2520"/>
              </a:lnSpc>
              <a:spcBef>
                <a:spcPct val="0"/>
              </a:spcBef>
            </a:pPr>
          </a:p>
          <a:p>
            <a:pPr>
              <a:lnSpc>
                <a:spcPts val="2520"/>
              </a:lnSpc>
              <a:spcBef>
                <a:spcPct val="0"/>
              </a:spcBef>
            </a:pPr>
            <a:r>
              <a:rPr lang="en-US" sz="1800">
                <a:solidFill>
                  <a:srgbClr val="000000"/>
                </a:solidFill>
                <a:latin typeface="Montserrat Bold"/>
              </a:rPr>
              <a:t>Structura Prezentării</a:t>
            </a:r>
          </a:p>
          <a:p>
            <a:pPr marL="388620" indent="-194310" lvl="1">
              <a:lnSpc>
                <a:spcPts val="2520"/>
              </a:lnSpc>
              <a:spcBef>
                <a:spcPct val="0"/>
              </a:spcBef>
              <a:buFont typeface="Arial"/>
              <a:buChar char="•"/>
            </a:pPr>
            <a:r>
              <a:rPr lang="en-US" sz="1800">
                <a:solidFill>
                  <a:srgbClr val="000000"/>
                </a:solidFill>
                <a:latin typeface="Montserrat"/>
              </a:rPr>
              <a:t>Titlul Cazului</a:t>
            </a:r>
          </a:p>
          <a:p>
            <a:pPr marL="777240" indent="-259080" lvl="2">
              <a:lnSpc>
                <a:spcPts val="2520"/>
              </a:lnSpc>
              <a:spcBef>
                <a:spcPct val="0"/>
              </a:spcBef>
              <a:buFont typeface="Arial"/>
              <a:buChar char="⚬"/>
            </a:pPr>
            <a:r>
              <a:rPr lang="en-US" sz="1800">
                <a:solidFill>
                  <a:srgbClr val="000000"/>
                </a:solidFill>
                <a:latin typeface="Montserrat"/>
              </a:rPr>
              <a:t>Alegeți un titlu sugestiv și captivant care reflectă esența cazului.</a:t>
            </a:r>
          </a:p>
          <a:p>
            <a:pPr marL="388620" indent="-194310" lvl="1">
              <a:lnSpc>
                <a:spcPts val="2520"/>
              </a:lnSpc>
              <a:spcBef>
                <a:spcPct val="0"/>
              </a:spcBef>
              <a:buFont typeface="Arial"/>
              <a:buChar char="•"/>
            </a:pPr>
            <a:r>
              <a:rPr lang="en-US" sz="1800">
                <a:solidFill>
                  <a:srgbClr val="000000"/>
                </a:solidFill>
                <a:latin typeface="Montserrat"/>
              </a:rPr>
              <a:t>Prezentarea Generală a Pacientului</a:t>
            </a:r>
          </a:p>
          <a:p>
            <a:pPr marL="777240" indent="-259080" lvl="2">
              <a:lnSpc>
                <a:spcPts val="2520"/>
              </a:lnSpc>
              <a:spcBef>
                <a:spcPct val="0"/>
              </a:spcBef>
              <a:buFont typeface="Arial"/>
              <a:buChar char="⚬"/>
            </a:pPr>
            <a:r>
              <a:rPr lang="en-US" sz="1800">
                <a:solidFill>
                  <a:srgbClr val="000000"/>
                </a:solidFill>
                <a:latin typeface="Montserrat"/>
              </a:rPr>
              <a:t>Includeți informații relevante despre examenul clinic și paraclinic inițial.</a:t>
            </a:r>
          </a:p>
          <a:p>
            <a:pPr marL="388620" indent="-194310" lvl="1">
              <a:lnSpc>
                <a:spcPts val="2520"/>
              </a:lnSpc>
              <a:spcBef>
                <a:spcPct val="0"/>
              </a:spcBef>
              <a:buFont typeface="Arial"/>
              <a:buChar char="•"/>
            </a:pPr>
            <a:r>
              <a:rPr lang="en-US" sz="1800">
                <a:solidFill>
                  <a:srgbClr val="000000"/>
                </a:solidFill>
                <a:latin typeface="Montserrat"/>
              </a:rPr>
              <a:t>Diagnostic și Opțiuni de Reabilitare</a:t>
            </a:r>
          </a:p>
          <a:p>
            <a:pPr marL="777240" indent="-259080" lvl="2">
              <a:lnSpc>
                <a:spcPts val="2520"/>
              </a:lnSpc>
              <a:spcBef>
                <a:spcPct val="0"/>
              </a:spcBef>
              <a:buFont typeface="Arial"/>
              <a:buChar char="⚬"/>
            </a:pPr>
            <a:r>
              <a:rPr lang="en-US" sz="1800">
                <a:solidFill>
                  <a:srgbClr val="000000"/>
                </a:solidFill>
                <a:latin typeface="Montserrat"/>
              </a:rPr>
              <a:t>Detaliați procesul diagnosticului și prezentați variantele de reabilitare.</a:t>
            </a:r>
          </a:p>
          <a:p>
            <a:pPr marL="388620" indent="-194310" lvl="1">
              <a:lnSpc>
                <a:spcPts val="2520"/>
              </a:lnSpc>
              <a:spcBef>
                <a:spcPct val="0"/>
              </a:spcBef>
              <a:buFont typeface="Arial"/>
              <a:buChar char="•"/>
            </a:pPr>
            <a:r>
              <a:rPr lang="en-US" sz="1800">
                <a:solidFill>
                  <a:srgbClr val="000000"/>
                </a:solidFill>
                <a:latin typeface="Montserrat"/>
              </a:rPr>
              <a:t>Etapelor Tratamentului</a:t>
            </a:r>
          </a:p>
          <a:p>
            <a:pPr marL="777240" indent="-259080" lvl="2">
              <a:lnSpc>
                <a:spcPts val="2520"/>
              </a:lnSpc>
              <a:spcBef>
                <a:spcPct val="0"/>
              </a:spcBef>
              <a:buFont typeface="Arial"/>
              <a:buChar char="⚬"/>
            </a:pPr>
            <a:r>
              <a:rPr lang="en-US" sz="1800">
                <a:solidFill>
                  <a:srgbClr val="000000"/>
                </a:solidFill>
                <a:latin typeface="Montserrat"/>
              </a:rPr>
              <a:t>Explorați pașii efectuați în timpul tratamentului sau tratamentelor.</a:t>
            </a:r>
          </a:p>
          <a:p>
            <a:pPr marL="388620" indent="-194310" lvl="1">
              <a:lnSpc>
                <a:spcPts val="2520"/>
              </a:lnSpc>
              <a:spcBef>
                <a:spcPct val="0"/>
              </a:spcBef>
              <a:buFont typeface="Arial"/>
              <a:buChar char="•"/>
            </a:pPr>
            <a:r>
              <a:rPr lang="en-US" sz="1800">
                <a:solidFill>
                  <a:srgbClr val="000000"/>
                </a:solidFill>
                <a:latin typeface="Montserrat"/>
              </a:rPr>
              <a:t>Rezultate Obținute</a:t>
            </a:r>
          </a:p>
          <a:p>
            <a:pPr marL="777240" indent="-259080" lvl="2">
              <a:lnSpc>
                <a:spcPts val="2520"/>
              </a:lnSpc>
              <a:spcBef>
                <a:spcPct val="0"/>
              </a:spcBef>
              <a:buFont typeface="Arial"/>
              <a:buChar char="⚬"/>
            </a:pPr>
            <a:r>
              <a:rPr lang="en-US" sz="1800">
                <a:solidFill>
                  <a:srgbClr val="000000"/>
                </a:solidFill>
                <a:latin typeface="Montserrat"/>
              </a:rPr>
              <a:t>Prezentați rezultatele finale ale tratamentului și evoluția pacientului.</a:t>
            </a:r>
          </a:p>
          <a:p>
            <a:pPr marL="388620" indent="-194310" lvl="1">
              <a:lnSpc>
                <a:spcPts val="2520"/>
              </a:lnSpc>
              <a:spcBef>
                <a:spcPct val="0"/>
              </a:spcBef>
              <a:buFont typeface="Arial"/>
              <a:buChar char="•"/>
            </a:pPr>
            <a:r>
              <a:rPr lang="en-US" sz="1800">
                <a:solidFill>
                  <a:srgbClr val="000000"/>
                </a:solidFill>
                <a:latin typeface="Montserrat"/>
              </a:rPr>
              <a:t>Concluzii și Opțiuni Alternative</a:t>
            </a:r>
          </a:p>
          <a:p>
            <a:pPr marL="777240" indent="-259080" lvl="2">
              <a:lnSpc>
                <a:spcPts val="2520"/>
              </a:lnSpc>
              <a:spcBef>
                <a:spcPct val="0"/>
              </a:spcBef>
              <a:buFont typeface="Arial"/>
              <a:buChar char="⚬"/>
            </a:pPr>
            <a:r>
              <a:rPr lang="en-US" sz="1800">
                <a:solidFill>
                  <a:srgbClr val="000000"/>
                </a:solidFill>
                <a:latin typeface="Montserrat"/>
              </a:rPr>
              <a:t>Opțional, puteți discuta opțiuni alternative și concluziile generale.</a:t>
            </a:r>
          </a:p>
          <a:p>
            <a:pPr>
              <a:lnSpc>
                <a:spcPts val="2520"/>
              </a:lnSpc>
              <a:spcBef>
                <a:spcPct val="0"/>
              </a:spcBef>
            </a:pPr>
            <a:r>
              <a:rPr lang="en-US" sz="1800">
                <a:solidFill>
                  <a:srgbClr val="000000"/>
                </a:solidFill>
                <a:latin typeface="Montserrat"/>
              </a:rPr>
              <a:t>   7. </a:t>
            </a:r>
            <a:r>
              <a:rPr lang="en-US" sz="1800">
                <a:solidFill>
                  <a:srgbClr val="000000"/>
                </a:solidFill>
                <a:latin typeface="Montserrat"/>
              </a:rPr>
              <a:t>Sesiune de Întrebări și Discuții</a:t>
            </a:r>
          </a:p>
          <a:p>
            <a:pPr>
              <a:lnSpc>
                <a:spcPts val="2520"/>
              </a:lnSpc>
              <a:spcBef>
                <a:spcPct val="0"/>
              </a:spcBef>
            </a:pPr>
          </a:p>
        </p:txBody>
      </p:sp>
      <p:sp>
        <p:nvSpPr>
          <p:cNvPr name="Freeform 3" id="3"/>
          <p:cNvSpPr/>
          <p:nvPr/>
        </p:nvSpPr>
        <p:spPr>
          <a:xfrm flipH="false" flipV="false" rot="0">
            <a:off x="15301759" y="283087"/>
            <a:ext cx="1957541" cy="745613"/>
          </a:xfrm>
          <a:custGeom>
            <a:avLst/>
            <a:gdLst/>
            <a:ahLst/>
            <a:cxnLst/>
            <a:rect r="r" b="b" t="t" l="l"/>
            <a:pathLst>
              <a:path h="745613" w="1957541">
                <a:moveTo>
                  <a:pt x="0" y="0"/>
                </a:moveTo>
                <a:lnTo>
                  <a:pt x="1957541" y="0"/>
                </a:lnTo>
                <a:lnTo>
                  <a:pt x="1957541" y="745613"/>
                </a:lnTo>
                <a:lnTo>
                  <a:pt x="0" y="745613"/>
                </a:lnTo>
                <a:lnTo>
                  <a:pt x="0" y="0"/>
                </a:lnTo>
                <a:close/>
              </a:path>
            </a:pathLst>
          </a:custGeom>
          <a:blipFill>
            <a:blip r:embed="rId2"/>
            <a:stretch>
              <a:fillRect l="0" t="-79725" r="0" b="-82815"/>
            </a:stretch>
          </a:blipFill>
        </p:spPr>
      </p:sp>
      <p:sp>
        <p:nvSpPr>
          <p:cNvPr name="TextBox 4" id="4"/>
          <p:cNvSpPr txBox="true"/>
          <p:nvPr/>
        </p:nvSpPr>
        <p:spPr>
          <a:xfrm rot="0">
            <a:off x="4149517" y="422602"/>
            <a:ext cx="9988966" cy="1368424"/>
          </a:xfrm>
          <a:prstGeom prst="rect">
            <a:avLst/>
          </a:prstGeom>
        </p:spPr>
        <p:txBody>
          <a:bodyPr anchor="t" rtlCol="false" tIns="0" lIns="0" bIns="0" rIns="0">
            <a:spAutoFit/>
          </a:bodyPr>
          <a:lstStyle/>
          <a:p>
            <a:pPr algn="ctr">
              <a:lnSpc>
                <a:spcPts val="11200"/>
              </a:lnSpc>
            </a:pPr>
            <a:r>
              <a:rPr lang="en-US" sz="8000">
                <a:solidFill>
                  <a:srgbClr val="84BD00"/>
                </a:solidFill>
                <a:latin typeface="Anton"/>
              </a:rPr>
              <a:t>Introducere</a:t>
            </a:r>
          </a:p>
        </p:txBody>
      </p:sp>
      <p:sp>
        <p:nvSpPr>
          <p:cNvPr name="TextBox 5" id="5"/>
          <p:cNvSpPr txBox="true"/>
          <p:nvPr/>
        </p:nvSpPr>
        <p:spPr>
          <a:xfrm rot="0">
            <a:off x="10385967" y="9753927"/>
            <a:ext cx="7902033" cy="323214"/>
          </a:xfrm>
          <a:prstGeom prst="rect">
            <a:avLst/>
          </a:prstGeom>
        </p:spPr>
        <p:txBody>
          <a:bodyPr anchor="t" rtlCol="false" tIns="0" lIns="0" bIns="0" rIns="0">
            <a:spAutoFit/>
          </a:bodyPr>
          <a:lstStyle/>
          <a:p>
            <a:pPr algn="r">
              <a:lnSpc>
                <a:spcPts val="2660"/>
              </a:lnSpc>
            </a:pPr>
            <a:r>
              <a:rPr lang="en-US" sz="1900">
                <a:solidFill>
                  <a:srgbClr val="D11D2B"/>
                </a:solidFill>
                <a:latin typeface="Canva Sans 1 Bold Italics"/>
              </a:rPr>
              <a:t>! </a:t>
            </a:r>
            <a:r>
              <a:rPr lang="en-US" sz="1900">
                <a:solidFill>
                  <a:srgbClr val="D11D2B"/>
                </a:solidFill>
                <a:latin typeface="Canva Sans 1 Italics"/>
              </a:rPr>
              <a:t>Acest slide are titlu informativ, o sa fie sters din prezentare. </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800421"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2123790"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03</a:t>
            </a:r>
          </a:p>
        </p:txBody>
      </p:sp>
      <p:sp>
        <p:nvSpPr>
          <p:cNvPr name="TextBox 6" id="6"/>
          <p:cNvSpPr txBox="true"/>
          <p:nvPr/>
        </p:nvSpPr>
        <p:spPr>
          <a:xfrm rot="0">
            <a:off x="3796023" y="4707382"/>
            <a:ext cx="12691556" cy="786511"/>
          </a:xfrm>
          <a:prstGeom prst="rect">
            <a:avLst/>
          </a:prstGeom>
        </p:spPr>
        <p:txBody>
          <a:bodyPr anchor="t" rtlCol="false" tIns="0" lIns="0" bIns="0" rIns="0">
            <a:spAutoFit/>
          </a:bodyPr>
          <a:lstStyle/>
          <a:p>
            <a:pPr>
              <a:lnSpc>
                <a:spcPts val="6523"/>
              </a:lnSpc>
            </a:pPr>
            <a:r>
              <a:rPr lang="en-US" sz="4659">
                <a:solidFill>
                  <a:srgbClr val="454546"/>
                </a:solidFill>
                <a:latin typeface="Anton"/>
              </a:rPr>
              <a:t>ETAPELE TRATAMENTULUI / TRATAMENTELOR EFECTUATE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871913"/>
            <a:ext cx="16230600" cy="3386387"/>
          </a:xfrm>
          <a:custGeom>
            <a:avLst/>
            <a:gdLst/>
            <a:ahLst/>
            <a:cxnLst/>
            <a:rect r="r" b="b" t="t" l="l"/>
            <a:pathLst>
              <a:path h="3386387" w="16230600">
                <a:moveTo>
                  <a:pt x="0" y="0"/>
                </a:moveTo>
                <a:lnTo>
                  <a:pt x="16230600" y="0"/>
                </a:lnTo>
                <a:lnTo>
                  <a:pt x="16230600" y="3386387"/>
                </a:lnTo>
                <a:lnTo>
                  <a:pt x="0" y="3386387"/>
                </a:lnTo>
                <a:lnTo>
                  <a:pt x="0" y="0"/>
                </a:lnTo>
                <a:close/>
              </a:path>
            </a:pathLst>
          </a:custGeom>
          <a:blipFill>
            <a:blip r:embed="rId2"/>
            <a:stretch>
              <a:fillRect l="0" t="-97571" r="0" b="-122354"/>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
            </a:blip>
            <a:stretch>
              <a:fillRect l="0" t="-16666" r="0" b="-16666"/>
            </a:stretch>
          </a:blipFill>
        </p:spPr>
      </p:sp>
      <p:sp>
        <p:nvSpPr>
          <p:cNvPr name="TextBox 4" id="4"/>
          <p:cNvSpPr txBox="true"/>
          <p:nvPr/>
        </p:nvSpPr>
        <p:spPr>
          <a:xfrm rot="0">
            <a:off x="1028700" y="1717076"/>
            <a:ext cx="16230600" cy="2647950"/>
          </a:xfrm>
          <a:prstGeom prst="rect">
            <a:avLst/>
          </a:prstGeom>
        </p:spPr>
        <p:txBody>
          <a:bodyPr anchor="t" rtlCol="false" tIns="0" lIns="0" bIns="0" rIns="0">
            <a:spAutoFit/>
          </a:bodyPr>
          <a:lstStyle/>
          <a:p>
            <a:pPr algn="just" marL="647700" indent="-323850" lvl="1">
              <a:lnSpc>
                <a:spcPts val="4200"/>
              </a:lnSpc>
              <a:spcBef>
                <a:spcPct val="0"/>
              </a:spcBef>
              <a:buFont typeface="Arial"/>
              <a:buChar char="•"/>
            </a:pPr>
            <a:r>
              <a:rPr lang="en-US" sz="3000">
                <a:solidFill>
                  <a:srgbClr val="D11D2B"/>
                </a:solidFill>
                <a:latin typeface="Montserrat Italics"/>
              </a:rPr>
              <a:t>D</a:t>
            </a:r>
            <a:r>
              <a:rPr lang="en-US" sz="3000">
                <a:solidFill>
                  <a:srgbClr val="D11D2B"/>
                </a:solidFill>
                <a:latin typeface="Montserrat Italics"/>
              </a:rPr>
              <a:t>etaliază etapele tratamentului.</a:t>
            </a:r>
          </a:p>
          <a:p>
            <a:pPr algn="just" marL="647700" indent="-323850" lvl="1">
              <a:lnSpc>
                <a:spcPts val="4200"/>
              </a:lnSpc>
              <a:spcBef>
                <a:spcPct val="0"/>
              </a:spcBef>
              <a:buFont typeface="Arial"/>
              <a:buChar char="•"/>
            </a:pPr>
            <a:r>
              <a:rPr lang="en-US" sz="3000">
                <a:solidFill>
                  <a:srgbClr val="D11D2B"/>
                </a:solidFill>
                <a:latin typeface="Montserrat Italics"/>
              </a:rPr>
              <a:t>Subliniază fiecare etapă în ordine cronologică.</a:t>
            </a:r>
          </a:p>
          <a:p>
            <a:pPr algn="just" marL="647700" indent="-323850" lvl="1">
              <a:lnSpc>
                <a:spcPts val="4200"/>
              </a:lnSpc>
              <a:spcBef>
                <a:spcPct val="0"/>
              </a:spcBef>
              <a:buFont typeface="Arial"/>
              <a:buChar char="•"/>
            </a:pPr>
            <a:r>
              <a:rPr lang="en-US" sz="3000">
                <a:solidFill>
                  <a:srgbClr val="D11D2B"/>
                </a:solidFill>
                <a:latin typeface="Montserrat Italics"/>
              </a:rPr>
              <a:t>Imagine relevantă: Fotografii cu procedurile și instrumentele utilizate în fiecare etapă.</a:t>
            </a:r>
          </a:p>
          <a:p>
            <a:pPr algn="just">
              <a:lnSpc>
                <a:spcPts val="4200"/>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4728141"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5051510"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04</a:t>
            </a:r>
          </a:p>
        </p:txBody>
      </p:sp>
      <p:sp>
        <p:nvSpPr>
          <p:cNvPr name="TextBox 6" id="6"/>
          <p:cNvSpPr txBox="true"/>
          <p:nvPr/>
        </p:nvSpPr>
        <p:spPr>
          <a:xfrm rot="0">
            <a:off x="6723743" y="4805160"/>
            <a:ext cx="6836117" cy="786511"/>
          </a:xfrm>
          <a:prstGeom prst="rect">
            <a:avLst/>
          </a:prstGeom>
        </p:spPr>
        <p:txBody>
          <a:bodyPr anchor="t" rtlCol="false" tIns="0" lIns="0" bIns="0" rIns="0">
            <a:spAutoFit/>
          </a:bodyPr>
          <a:lstStyle/>
          <a:p>
            <a:pPr>
              <a:lnSpc>
                <a:spcPts val="6523"/>
              </a:lnSpc>
            </a:pPr>
            <a:r>
              <a:rPr lang="en-US" sz="4659">
                <a:solidFill>
                  <a:srgbClr val="454546"/>
                </a:solidFill>
                <a:latin typeface="Anton"/>
              </a:rPr>
              <a:t> REZULTATELE OBȚINUTE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871913"/>
            <a:ext cx="16230600" cy="3386387"/>
          </a:xfrm>
          <a:custGeom>
            <a:avLst/>
            <a:gdLst/>
            <a:ahLst/>
            <a:cxnLst/>
            <a:rect r="r" b="b" t="t" l="l"/>
            <a:pathLst>
              <a:path h="3386387" w="16230600">
                <a:moveTo>
                  <a:pt x="0" y="0"/>
                </a:moveTo>
                <a:lnTo>
                  <a:pt x="16230600" y="0"/>
                </a:lnTo>
                <a:lnTo>
                  <a:pt x="16230600" y="3386387"/>
                </a:lnTo>
                <a:lnTo>
                  <a:pt x="0" y="3386387"/>
                </a:lnTo>
                <a:lnTo>
                  <a:pt x="0" y="0"/>
                </a:lnTo>
                <a:close/>
              </a:path>
            </a:pathLst>
          </a:custGeom>
          <a:blipFill>
            <a:blip r:embed="rId2"/>
            <a:stretch>
              <a:fillRect l="0" t="-92983" r="0" b="-82408"/>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
            </a:blip>
            <a:stretch>
              <a:fillRect l="0" t="-16666" r="0" b="-16666"/>
            </a:stretch>
          </a:blipFill>
        </p:spPr>
      </p:sp>
      <p:sp>
        <p:nvSpPr>
          <p:cNvPr name="TextBox 4" id="4"/>
          <p:cNvSpPr txBox="true"/>
          <p:nvPr/>
        </p:nvSpPr>
        <p:spPr>
          <a:xfrm rot="0">
            <a:off x="1028700" y="3038475"/>
            <a:ext cx="16230600" cy="1884045"/>
          </a:xfrm>
          <a:prstGeom prst="rect">
            <a:avLst/>
          </a:prstGeom>
        </p:spPr>
        <p:txBody>
          <a:bodyPr anchor="t" rtlCol="false" tIns="0" lIns="0" bIns="0" rIns="0">
            <a:spAutoFit/>
          </a:bodyPr>
          <a:lstStyle/>
          <a:p>
            <a:pPr algn="just" marL="582932" indent="-291466" lvl="1">
              <a:lnSpc>
                <a:spcPts val="3780"/>
              </a:lnSpc>
              <a:spcBef>
                <a:spcPct val="0"/>
              </a:spcBef>
              <a:buFont typeface="Arial"/>
              <a:buChar char="•"/>
            </a:pPr>
            <a:r>
              <a:rPr lang="en-US" sz="2700">
                <a:solidFill>
                  <a:srgbClr val="D11D2B"/>
                </a:solidFill>
                <a:latin typeface="Montserrat Italics"/>
              </a:rPr>
              <a:t>P</a:t>
            </a:r>
            <a:r>
              <a:rPr lang="en-US" sz="2700">
                <a:solidFill>
                  <a:srgbClr val="D11D2B"/>
                </a:solidFill>
                <a:latin typeface="Montserrat Italics"/>
              </a:rPr>
              <a:t>rezintă rezultatele finale ale tratamentului.</a:t>
            </a:r>
          </a:p>
          <a:p>
            <a:pPr algn="just" marL="582932" indent="-291466" lvl="1">
              <a:lnSpc>
                <a:spcPts val="3780"/>
              </a:lnSpc>
              <a:spcBef>
                <a:spcPct val="0"/>
              </a:spcBef>
              <a:buFont typeface="Arial"/>
              <a:buChar char="•"/>
            </a:pPr>
            <a:r>
              <a:rPr lang="en-US" sz="2700">
                <a:solidFill>
                  <a:srgbClr val="D11D2B"/>
                </a:solidFill>
                <a:latin typeface="Montserrat Italics"/>
              </a:rPr>
              <a:t>Afișează imagini cu progresul și cu rezultatele finale.</a:t>
            </a:r>
          </a:p>
          <a:p>
            <a:pPr algn="just" marL="582932" indent="-291466" lvl="1">
              <a:lnSpc>
                <a:spcPts val="3780"/>
              </a:lnSpc>
              <a:spcBef>
                <a:spcPct val="0"/>
              </a:spcBef>
              <a:buFont typeface="Arial"/>
              <a:buChar char="•"/>
            </a:pPr>
            <a:r>
              <a:rPr lang="en-US" sz="2700">
                <a:solidFill>
                  <a:srgbClr val="D11D2B"/>
                </a:solidFill>
                <a:latin typeface="Montserrat Italics"/>
              </a:rPr>
              <a:t>Imagine relevantă: Fotografii cu zâmbetul pacientului înainte și după tratament.</a:t>
            </a:r>
          </a:p>
          <a:p>
            <a:pPr algn="just">
              <a:lnSpc>
                <a:spcPts val="3780"/>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176481"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499850"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05</a:t>
            </a:r>
          </a:p>
        </p:txBody>
      </p:sp>
      <p:sp>
        <p:nvSpPr>
          <p:cNvPr name="TextBox 6" id="6"/>
          <p:cNvSpPr txBox="true"/>
          <p:nvPr/>
        </p:nvSpPr>
        <p:spPr>
          <a:xfrm rot="0">
            <a:off x="3200201" y="4707382"/>
            <a:ext cx="13911319" cy="786511"/>
          </a:xfrm>
          <a:prstGeom prst="rect">
            <a:avLst/>
          </a:prstGeom>
        </p:spPr>
        <p:txBody>
          <a:bodyPr anchor="t" rtlCol="false" tIns="0" lIns="0" bIns="0" rIns="0">
            <a:spAutoFit/>
          </a:bodyPr>
          <a:lstStyle/>
          <a:p>
            <a:pPr>
              <a:lnSpc>
                <a:spcPts val="6523"/>
              </a:lnSpc>
            </a:pPr>
            <a:r>
              <a:rPr lang="en-US" sz="4659">
                <a:solidFill>
                  <a:srgbClr val="454546"/>
                </a:solidFill>
                <a:latin typeface="Anton"/>
              </a:rPr>
              <a:t> CONCLUZIA ASUPRA TRATAMENTULUI ȘI OPȚIUNI ALTERNATIVE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2212887"/>
            <a:ext cx="16230600" cy="7710771"/>
          </a:xfrm>
          <a:custGeom>
            <a:avLst/>
            <a:gdLst/>
            <a:ahLst/>
            <a:cxnLst/>
            <a:rect r="r" b="b" t="t" l="l"/>
            <a:pathLst>
              <a:path h="7710771" w="16230600">
                <a:moveTo>
                  <a:pt x="0" y="0"/>
                </a:moveTo>
                <a:lnTo>
                  <a:pt x="16230600" y="0"/>
                </a:lnTo>
                <a:lnTo>
                  <a:pt x="16230600" y="7710771"/>
                </a:lnTo>
                <a:lnTo>
                  <a:pt x="0" y="7710771"/>
                </a:lnTo>
                <a:lnTo>
                  <a:pt x="0" y="0"/>
                </a:lnTo>
                <a:close/>
              </a:path>
            </a:pathLst>
          </a:custGeom>
          <a:blipFill>
            <a:blip r:embed="rId2"/>
            <a:stretch>
              <a:fillRect l="0" t="-28167" r="0" b="-12336"/>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
            </a:blip>
            <a:stretch>
              <a:fillRect l="0" t="-16666" r="0" b="-16666"/>
            </a:stretch>
          </a:blipFill>
        </p:spPr>
      </p:sp>
      <p:sp>
        <p:nvSpPr>
          <p:cNvPr name="TextBox 4" id="4"/>
          <p:cNvSpPr txBox="true"/>
          <p:nvPr/>
        </p:nvSpPr>
        <p:spPr>
          <a:xfrm rot="0">
            <a:off x="804721" y="981075"/>
            <a:ext cx="16230600" cy="1407795"/>
          </a:xfrm>
          <a:prstGeom prst="rect">
            <a:avLst/>
          </a:prstGeom>
        </p:spPr>
        <p:txBody>
          <a:bodyPr anchor="t" rtlCol="false" tIns="0" lIns="0" bIns="0" rIns="0">
            <a:spAutoFit/>
          </a:bodyPr>
          <a:lstStyle/>
          <a:p>
            <a:pPr algn="just" marL="582932" indent="-291466" lvl="1">
              <a:lnSpc>
                <a:spcPts val="3780"/>
              </a:lnSpc>
              <a:buFont typeface="Arial"/>
              <a:buChar char="•"/>
            </a:pPr>
            <a:r>
              <a:rPr lang="en-US" sz="2700">
                <a:solidFill>
                  <a:srgbClr val="D11D2B"/>
                </a:solidFill>
                <a:latin typeface="Montserrat Italics"/>
              </a:rPr>
              <a:t>Sintetizează concluziile tale despre tratament și rezultatele obținute.</a:t>
            </a:r>
          </a:p>
          <a:p>
            <a:pPr algn="just" marL="582932" indent="-291466" lvl="1">
              <a:lnSpc>
                <a:spcPts val="3780"/>
              </a:lnSpc>
              <a:spcBef>
                <a:spcPct val="0"/>
              </a:spcBef>
              <a:buFont typeface="Arial"/>
              <a:buChar char="•"/>
            </a:pPr>
            <a:r>
              <a:rPr lang="en-US" sz="2700">
                <a:solidFill>
                  <a:srgbClr val="D11D2B"/>
                </a:solidFill>
                <a:latin typeface="Montserrat Italics"/>
              </a:rPr>
              <a:t>Detaliază orice alte opțiuni alternative.</a:t>
            </a:r>
          </a:p>
          <a:p>
            <a:pPr algn="just">
              <a:lnSpc>
                <a:spcPts val="3780"/>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4952250"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5275619"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06</a:t>
            </a:r>
          </a:p>
        </p:txBody>
      </p:sp>
      <p:sp>
        <p:nvSpPr>
          <p:cNvPr name="TextBox 6" id="6"/>
          <p:cNvSpPr txBox="true"/>
          <p:nvPr/>
        </p:nvSpPr>
        <p:spPr>
          <a:xfrm rot="0">
            <a:off x="6947852" y="4791013"/>
            <a:ext cx="6387899" cy="786511"/>
          </a:xfrm>
          <a:prstGeom prst="rect">
            <a:avLst/>
          </a:prstGeom>
        </p:spPr>
        <p:txBody>
          <a:bodyPr anchor="t" rtlCol="false" tIns="0" lIns="0" bIns="0" rIns="0">
            <a:spAutoFit/>
          </a:bodyPr>
          <a:lstStyle/>
          <a:p>
            <a:pPr>
              <a:lnSpc>
                <a:spcPts val="6523"/>
              </a:lnSpc>
            </a:pPr>
            <a:r>
              <a:rPr lang="en-US" sz="4659">
                <a:solidFill>
                  <a:srgbClr val="454546"/>
                </a:solidFill>
                <a:latin typeface="Anton"/>
              </a:rPr>
              <a:t>SESIUNE DE Q&amp;A</a:t>
            </a:r>
          </a:p>
        </p:txBody>
      </p:sp>
      <p:sp>
        <p:nvSpPr>
          <p:cNvPr name="TextBox 7" id="7"/>
          <p:cNvSpPr txBox="true"/>
          <p:nvPr/>
        </p:nvSpPr>
        <p:spPr>
          <a:xfrm rot="0">
            <a:off x="4952250" y="6710979"/>
            <a:ext cx="8562826" cy="727710"/>
          </a:xfrm>
          <a:prstGeom prst="rect">
            <a:avLst/>
          </a:prstGeom>
        </p:spPr>
        <p:txBody>
          <a:bodyPr anchor="t" rtlCol="false" tIns="0" lIns="0" bIns="0" rIns="0">
            <a:spAutoFit/>
          </a:bodyPr>
          <a:lstStyle/>
          <a:p>
            <a:pPr algn="just">
              <a:lnSpc>
                <a:spcPts val="2939"/>
              </a:lnSpc>
              <a:spcBef>
                <a:spcPct val="0"/>
              </a:spcBef>
            </a:pPr>
            <a:r>
              <a:rPr lang="en-US" sz="2099">
                <a:solidFill>
                  <a:srgbClr val="D11D2B"/>
                </a:solidFill>
                <a:latin typeface="Montserrat Italics"/>
              </a:rPr>
              <a:t>Așteaptă întrebările din partea publicului.</a:t>
            </a:r>
          </a:p>
          <a:p>
            <a:pPr algn="just">
              <a:lnSpc>
                <a:spcPts val="2939"/>
              </a:lnSpc>
              <a:spcBef>
                <a:spcPct val="0"/>
              </a:spcBef>
            </a:pPr>
            <a:r>
              <a:rPr lang="en-US" sz="2099">
                <a:solidFill>
                  <a:srgbClr val="D11D2B"/>
                </a:solidFill>
                <a:latin typeface="Montserrat Italics"/>
              </a:rPr>
              <a:t>Moment pentru discuții interactive cu privire la cazul prezentat.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000"/>
            </a:blip>
            <a:stretch>
              <a:fillRect l="-14779" t="0" r="-14779" b="0"/>
            </a:stretch>
          </a:blipFill>
        </p:spPr>
      </p:sp>
      <p:grpSp>
        <p:nvGrpSpPr>
          <p:cNvPr name="Group 3" id="3"/>
          <p:cNvGrpSpPr/>
          <p:nvPr/>
        </p:nvGrpSpPr>
        <p:grpSpPr>
          <a:xfrm rot="0">
            <a:off x="3858362" y="3705225"/>
            <a:ext cx="10571275" cy="2828719"/>
            <a:chOff x="0" y="0"/>
            <a:chExt cx="2784204" cy="745012"/>
          </a:xfrm>
        </p:grpSpPr>
        <p:sp>
          <p:nvSpPr>
            <p:cNvPr name="Freeform 4" id="4"/>
            <p:cNvSpPr/>
            <p:nvPr/>
          </p:nvSpPr>
          <p:spPr>
            <a:xfrm flipH="false" flipV="false" rot="0">
              <a:off x="0" y="0"/>
              <a:ext cx="2784204" cy="745012"/>
            </a:xfrm>
            <a:custGeom>
              <a:avLst/>
              <a:gdLst/>
              <a:ahLst/>
              <a:cxnLst/>
              <a:rect r="r" b="b" t="t" l="l"/>
              <a:pathLst>
                <a:path h="745012" w="2784204">
                  <a:moveTo>
                    <a:pt x="0" y="0"/>
                  </a:moveTo>
                  <a:lnTo>
                    <a:pt x="2784204" y="0"/>
                  </a:lnTo>
                  <a:lnTo>
                    <a:pt x="2784204" y="745012"/>
                  </a:lnTo>
                  <a:lnTo>
                    <a:pt x="0" y="745012"/>
                  </a:lnTo>
                  <a:close/>
                </a:path>
              </a:pathLst>
            </a:custGeom>
            <a:solidFill>
              <a:srgbClr val="84BD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085273" y="4312199"/>
            <a:ext cx="10117453" cy="1500677"/>
          </a:xfrm>
          <a:prstGeom prst="rect">
            <a:avLst/>
          </a:prstGeom>
        </p:spPr>
        <p:txBody>
          <a:bodyPr anchor="t" rtlCol="false" tIns="0" lIns="0" bIns="0" rIns="0">
            <a:spAutoFit/>
          </a:bodyPr>
          <a:lstStyle/>
          <a:p>
            <a:pPr algn="ctr">
              <a:lnSpc>
                <a:spcPts val="12310"/>
              </a:lnSpc>
            </a:pPr>
            <a:r>
              <a:rPr lang="en-US" sz="8793">
                <a:solidFill>
                  <a:srgbClr val="FFFFFF"/>
                </a:solidFill>
                <a:latin typeface="Montserrat Bold"/>
              </a:rPr>
              <a:t>VĂ MULȚUMESC!</a:t>
            </a:r>
          </a:p>
        </p:txBody>
      </p:sp>
      <p:sp>
        <p:nvSpPr>
          <p:cNvPr name="TextBox 7" id="7"/>
          <p:cNvSpPr txBox="true"/>
          <p:nvPr/>
        </p:nvSpPr>
        <p:spPr>
          <a:xfrm rot="0">
            <a:off x="1880071" y="7309855"/>
            <a:ext cx="14527857" cy="356235"/>
          </a:xfrm>
          <a:prstGeom prst="rect">
            <a:avLst/>
          </a:prstGeom>
        </p:spPr>
        <p:txBody>
          <a:bodyPr anchor="t" rtlCol="false" tIns="0" lIns="0" bIns="0" rIns="0">
            <a:spAutoFit/>
          </a:bodyPr>
          <a:lstStyle/>
          <a:p>
            <a:pPr algn="ctr">
              <a:lnSpc>
                <a:spcPts val="2939"/>
              </a:lnSpc>
              <a:spcBef>
                <a:spcPct val="0"/>
              </a:spcBef>
            </a:pPr>
            <a:r>
              <a:rPr lang="en-US" sz="2099">
                <a:solidFill>
                  <a:srgbClr val="D11D2B"/>
                </a:solidFill>
                <a:latin typeface="Montserrat Italics"/>
              </a:rPr>
              <a:t>Poți </a:t>
            </a:r>
            <a:r>
              <a:rPr lang="en-US" sz="2099">
                <a:solidFill>
                  <a:srgbClr val="D11D2B"/>
                </a:solidFill>
                <a:latin typeface="Montserrat Italics"/>
              </a:rPr>
              <a:t>adăuga numele și datele de contact pentru cei care doresc să păstreze legătura sau să inițieze discuții.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15740" r="0" b="-1574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4" id="4"/>
          <p:cNvGrpSpPr/>
          <p:nvPr/>
        </p:nvGrpSpPr>
        <p:grpSpPr>
          <a:xfrm rot="0">
            <a:off x="0" y="0"/>
            <a:ext cx="18428632" cy="10429397"/>
            <a:chOff x="0" y="0"/>
            <a:chExt cx="4853631" cy="2746837"/>
          </a:xfrm>
        </p:grpSpPr>
        <p:sp>
          <p:nvSpPr>
            <p:cNvPr name="Freeform 5" id="5"/>
            <p:cNvSpPr/>
            <p:nvPr/>
          </p:nvSpPr>
          <p:spPr>
            <a:xfrm flipH="false" flipV="false" rot="0">
              <a:off x="0" y="0"/>
              <a:ext cx="4853631" cy="2746837"/>
            </a:xfrm>
            <a:custGeom>
              <a:avLst/>
              <a:gdLst/>
              <a:ahLst/>
              <a:cxnLst/>
              <a:rect r="r" b="b" t="t" l="l"/>
              <a:pathLst>
                <a:path h="2746837" w="4853631">
                  <a:moveTo>
                    <a:pt x="0" y="0"/>
                  </a:moveTo>
                  <a:lnTo>
                    <a:pt x="4853631" y="0"/>
                  </a:lnTo>
                  <a:lnTo>
                    <a:pt x="4853631" y="2746837"/>
                  </a:lnTo>
                  <a:lnTo>
                    <a:pt x="0" y="2746837"/>
                  </a:lnTo>
                  <a:close/>
                </a:path>
              </a:pathLst>
            </a:custGeom>
            <a:solidFill>
              <a:srgbClr val="58595B">
                <a:alpha val="72941"/>
              </a:srgbClr>
            </a:solidFill>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2301694" y="3574300"/>
            <a:ext cx="13684613" cy="1368424"/>
          </a:xfrm>
          <a:prstGeom prst="rect">
            <a:avLst/>
          </a:prstGeom>
        </p:spPr>
        <p:txBody>
          <a:bodyPr anchor="t" rtlCol="false" tIns="0" lIns="0" bIns="0" rIns="0">
            <a:spAutoFit/>
          </a:bodyPr>
          <a:lstStyle/>
          <a:p>
            <a:pPr algn="ctr">
              <a:lnSpc>
                <a:spcPts val="11200"/>
              </a:lnSpc>
            </a:pPr>
            <a:r>
              <a:rPr lang="en-US" sz="8000">
                <a:solidFill>
                  <a:srgbClr val="84BD00"/>
                </a:solidFill>
                <a:latin typeface="Anton"/>
              </a:rPr>
              <a:t>Completează cu titlul cazului tău</a:t>
            </a:r>
          </a:p>
        </p:txBody>
      </p:sp>
      <p:sp>
        <p:nvSpPr>
          <p:cNvPr name="TextBox 8" id="8"/>
          <p:cNvSpPr txBox="true"/>
          <p:nvPr/>
        </p:nvSpPr>
        <p:spPr>
          <a:xfrm rot="0">
            <a:off x="3862120" y="5321321"/>
            <a:ext cx="10563760" cy="562379"/>
          </a:xfrm>
          <a:prstGeom prst="rect">
            <a:avLst/>
          </a:prstGeom>
        </p:spPr>
        <p:txBody>
          <a:bodyPr anchor="t" rtlCol="false" tIns="0" lIns="0" bIns="0" rIns="0">
            <a:spAutoFit/>
          </a:bodyPr>
          <a:lstStyle/>
          <a:p>
            <a:pPr algn="ctr">
              <a:lnSpc>
                <a:spcPts val="4702"/>
              </a:lnSpc>
            </a:pPr>
            <a:r>
              <a:rPr lang="en-US" sz="3359">
                <a:solidFill>
                  <a:srgbClr val="FFFFFF"/>
                </a:solidFill>
                <a:latin typeface="Anton Italics"/>
              </a:rPr>
              <a:t>Exemplu: Reabilitarea Implanto-Protetică în Sectorul Estetic</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3026514"/>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105232" y="3026514"/>
            <a:ext cx="1703751" cy="1607308"/>
            <a:chOff x="0" y="0"/>
            <a:chExt cx="448724" cy="423324"/>
          </a:xfrm>
        </p:grpSpPr>
        <p:sp>
          <p:nvSpPr>
            <p:cNvPr name="Freeform 6" id="6"/>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28700" y="5151500"/>
            <a:ext cx="1703751" cy="1607308"/>
            <a:chOff x="0" y="0"/>
            <a:chExt cx="448724" cy="423324"/>
          </a:xfrm>
        </p:grpSpPr>
        <p:sp>
          <p:nvSpPr>
            <p:cNvPr name="Freeform 9" id="9"/>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105232" y="5151500"/>
            <a:ext cx="1703751" cy="1607308"/>
            <a:chOff x="0" y="0"/>
            <a:chExt cx="448724" cy="423324"/>
          </a:xfrm>
        </p:grpSpPr>
        <p:sp>
          <p:nvSpPr>
            <p:cNvPr name="Freeform 12" id="12"/>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060436" y="7259011"/>
            <a:ext cx="1703751" cy="1607308"/>
            <a:chOff x="0" y="0"/>
            <a:chExt cx="448724" cy="423324"/>
          </a:xfrm>
        </p:grpSpPr>
        <p:sp>
          <p:nvSpPr>
            <p:cNvPr name="Freeform 15" id="15"/>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16" id="16"/>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0105232" y="7273158"/>
            <a:ext cx="1703751" cy="1607308"/>
            <a:chOff x="0" y="0"/>
            <a:chExt cx="448724" cy="423324"/>
          </a:xfrm>
        </p:grpSpPr>
        <p:sp>
          <p:nvSpPr>
            <p:cNvPr name="Freeform 18" id="18"/>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19" id="19"/>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
            </a:blip>
            <a:stretch>
              <a:fillRect l="0" t="-16666" r="0" b="-16666"/>
            </a:stretch>
          </a:blipFill>
        </p:spPr>
      </p:sp>
      <p:sp>
        <p:nvSpPr>
          <p:cNvPr name="TextBox 21" id="21"/>
          <p:cNvSpPr txBox="true"/>
          <p:nvPr/>
        </p:nvSpPr>
        <p:spPr>
          <a:xfrm rot="0">
            <a:off x="1352069" y="3053445"/>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01</a:t>
            </a:r>
          </a:p>
        </p:txBody>
      </p:sp>
      <p:sp>
        <p:nvSpPr>
          <p:cNvPr name="TextBox 22" id="22"/>
          <p:cNvSpPr txBox="true"/>
          <p:nvPr/>
        </p:nvSpPr>
        <p:spPr>
          <a:xfrm rot="0">
            <a:off x="3056038" y="3520403"/>
            <a:ext cx="6356162" cy="562379"/>
          </a:xfrm>
          <a:prstGeom prst="rect">
            <a:avLst/>
          </a:prstGeom>
        </p:spPr>
        <p:txBody>
          <a:bodyPr anchor="t" rtlCol="false" tIns="0" lIns="0" bIns="0" rIns="0">
            <a:spAutoFit/>
          </a:bodyPr>
          <a:lstStyle/>
          <a:p>
            <a:pPr>
              <a:lnSpc>
                <a:spcPts val="4702"/>
              </a:lnSpc>
            </a:pPr>
            <a:r>
              <a:rPr lang="en-US" sz="3359">
                <a:solidFill>
                  <a:srgbClr val="454546"/>
                </a:solidFill>
                <a:latin typeface="Anton"/>
              </a:rPr>
              <a:t> Prezentarea Generală a Pacientului</a:t>
            </a:r>
          </a:p>
        </p:txBody>
      </p:sp>
      <p:sp>
        <p:nvSpPr>
          <p:cNvPr name="TextBox 23" id="23"/>
          <p:cNvSpPr txBox="true"/>
          <p:nvPr/>
        </p:nvSpPr>
        <p:spPr>
          <a:xfrm rot="0">
            <a:off x="1028700" y="876300"/>
            <a:ext cx="9988966" cy="1368424"/>
          </a:xfrm>
          <a:prstGeom prst="rect">
            <a:avLst/>
          </a:prstGeom>
        </p:spPr>
        <p:txBody>
          <a:bodyPr anchor="t" rtlCol="false" tIns="0" lIns="0" bIns="0" rIns="0">
            <a:spAutoFit/>
          </a:bodyPr>
          <a:lstStyle/>
          <a:p>
            <a:pPr>
              <a:lnSpc>
                <a:spcPts val="11200"/>
              </a:lnSpc>
            </a:pPr>
            <a:r>
              <a:rPr lang="en-US" sz="8000">
                <a:solidFill>
                  <a:srgbClr val="454546"/>
                </a:solidFill>
                <a:latin typeface="Anton"/>
              </a:rPr>
              <a:t>CONȚINUT PREZENTARE</a:t>
            </a:r>
          </a:p>
        </p:txBody>
      </p:sp>
      <p:sp>
        <p:nvSpPr>
          <p:cNvPr name="TextBox 24" id="24"/>
          <p:cNvSpPr txBox="true"/>
          <p:nvPr/>
        </p:nvSpPr>
        <p:spPr>
          <a:xfrm rot="0">
            <a:off x="10428602" y="3053445"/>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04</a:t>
            </a:r>
          </a:p>
        </p:txBody>
      </p:sp>
      <p:sp>
        <p:nvSpPr>
          <p:cNvPr name="TextBox 25" id="25"/>
          <p:cNvSpPr txBox="true"/>
          <p:nvPr/>
        </p:nvSpPr>
        <p:spPr>
          <a:xfrm rot="0">
            <a:off x="12100834" y="3520403"/>
            <a:ext cx="4228366" cy="562379"/>
          </a:xfrm>
          <a:prstGeom prst="rect">
            <a:avLst/>
          </a:prstGeom>
        </p:spPr>
        <p:txBody>
          <a:bodyPr anchor="t" rtlCol="false" tIns="0" lIns="0" bIns="0" rIns="0">
            <a:spAutoFit/>
          </a:bodyPr>
          <a:lstStyle/>
          <a:p>
            <a:pPr>
              <a:lnSpc>
                <a:spcPts val="4702"/>
              </a:lnSpc>
            </a:pPr>
            <a:r>
              <a:rPr lang="en-US" sz="3359">
                <a:solidFill>
                  <a:srgbClr val="454546"/>
                </a:solidFill>
                <a:latin typeface="Anton"/>
              </a:rPr>
              <a:t> Rezultatele Obținute</a:t>
            </a:r>
          </a:p>
        </p:txBody>
      </p:sp>
      <p:sp>
        <p:nvSpPr>
          <p:cNvPr name="TextBox 26" id="26"/>
          <p:cNvSpPr txBox="true"/>
          <p:nvPr/>
        </p:nvSpPr>
        <p:spPr>
          <a:xfrm rot="0">
            <a:off x="1352069" y="5178431"/>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02</a:t>
            </a:r>
          </a:p>
        </p:txBody>
      </p:sp>
      <p:sp>
        <p:nvSpPr>
          <p:cNvPr name="TextBox 27" id="27"/>
          <p:cNvSpPr txBox="true"/>
          <p:nvPr/>
        </p:nvSpPr>
        <p:spPr>
          <a:xfrm rot="0">
            <a:off x="3056038" y="5359133"/>
            <a:ext cx="6387899" cy="1152929"/>
          </a:xfrm>
          <a:prstGeom prst="rect">
            <a:avLst/>
          </a:prstGeom>
        </p:spPr>
        <p:txBody>
          <a:bodyPr anchor="t" rtlCol="false" tIns="0" lIns="0" bIns="0" rIns="0">
            <a:spAutoFit/>
          </a:bodyPr>
          <a:lstStyle/>
          <a:p>
            <a:pPr>
              <a:lnSpc>
                <a:spcPts val="4702"/>
              </a:lnSpc>
            </a:pPr>
            <a:r>
              <a:rPr lang="en-US" sz="3359">
                <a:solidFill>
                  <a:srgbClr val="454546"/>
                </a:solidFill>
                <a:latin typeface="Anton"/>
              </a:rPr>
              <a:t>Componenta de Diagnostic și Opțiunile de Reabilitare</a:t>
            </a:r>
          </a:p>
        </p:txBody>
      </p:sp>
      <p:sp>
        <p:nvSpPr>
          <p:cNvPr name="TextBox 28" id="28"/>
          <p:cNvSpPr txBox="true"/>
          <p:nvPr/>
        </p:nvSpPr>
        <p:spPr>
          <a:xfrm rot="0">
            <a:off x="10428602" y="5178431"/>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05</a:t>
            </a:r>
          </a:p>
        </p:txBody>
      </p:sp>
      <p:sp>
        <p:nvSpPr>
          <p:cNvPr name="TextBox 29" id="29"/>
          <p:cNvSpPr txBox="true"/>
          <p:nvPr/>
        </p:nvSpPr>
        <p:spPr>
          <a:xfrm rot="0">
            <a:off x="12100834" y="5221062"/>
            <a:ext cx="5604234" cy="1152929"/>
          </a:xfrm>
          <a:prstGeom prst="rect">
            <a:avLst/>
          </a:prstGeom>
        </p:spPr>
        <p:txBody>
          <a:bodyPr anchor="t" rtlCol="false" tIns="0" lIns="0" bIns="0" rIns="0">
            <a:spAutoFit/>
          </a:bodyPr>
          <a:lstStyle/>
          <a:p>
            <a:pPr>
              <a:lnSpc>
                <a:spcPts val="4702"/>
              </a:lnSpc>
            </a:pPr>
            <a:r>
              <a:rPr lang="en-US" sz="3359">
                <a:solidFill>
                  <a:srgbClr val="454546"/>
                </a:solidFill>
                <a:latin typeface="Anton"/>
              </a:rPr>
              <a:t> Concluzia Asupra Tratamentului și Opțiuni Alternative</a:t>
            </a:r>
          </a:p>
        </p:txBody>
      </p:sp>
      <p:sp>
        <p:nvSpPr>
          <p:cNvPr name="TextBox 30" id="30"/>
          <p:cNvSpPr txBox="true"/>
          <p:nvPr/>
        </p:nvSpPr>
        <p:spPr>
          <a:xfrm rot="0">
            <a:off x="1383806" y="7285941"/>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03</a:t>
            </a:r>
          </a:p>
        </p:txBody>
      </p:sp>
      <p:sp>
        <p:nvSpPr>
          <p:cNvPr name="TextBox 31" id="31"/>
          <p:cNvSpPr txBox="true"/>
          <p:nvPr/>
        </p:nvSpPr>
        <p:spPr>
          <a:xfrm rot="0">
            <a:off x="3056038" y="7457625"/>
            <a:ext cx="4228366" cy="1152929"/>
          </a:xfrm>
          <a:prstGeom prst="rect">
            <a:avLst/>
          </a:prstGeom>
        </p:spPr>
        <p:txBody>
          <a:bodyPr anchor="t" rtlCol="false" tIns="0" lIns="0" bIns="0" rIns="0">
            <a:spAutoFit/>
          </a:bodyPr>
          <a:lstStyle/>
          <a:p>
            <a:pPr>
              <a:lnSpc>
                <a:spcPts val="4702"/>
              </a:lnSpc>
            </a:pPr>
            <a:r>
              <a:rPr lang="en-US" sz="3359">
                <a:solidFill>
                  <a:srgbClr val="454546"/>
                </a:solidFill>
                <a:latin typeface="Anton"/>
              </a:rPr>
              <a:t>Etapele Tratamentului/ Tratamentelor Efectuate</a:t>
            </a:r>
          </a:p>
        </p:txBody>
      </p:sp>
      <p:sp>
        <p:nvSpPr>
          <p:cNvPr name="TextBox 32" id="32"/>
          <p:cNvSpPr txBox="true"/>
          <p:nvPr/>
        </p:nvSpPr>
        <p:spPr>
          <a:xfrm rot="0">
            <a:off x="10428602" y="7300088"/>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06</a:t>
            </a:r>
          </a:p>
        </p:txBody>
      </p:sp>
      <p:sp>
        <p:nvSpPr>
          <p:cNvPr name="TextBox 33" id="33"/>
          <p:cNvSpPr txBox="true"/>
          <p:nvPr/>
        </p:nvSpPr>
        <p:spPr>
          <a:xfrm rot="0">
            <a:off x="12100834" y="7752900"/>
            <a:ext cx="6387899" cy="562379"/>
          </a:xfrm>
          <a:prstGeom prst="rect">
            <a:avLst/>
          </a:prstGeom>
        </p:spPr>
        <p:txBody>
          <a:bodyPr anchor="t" rtlCol="false" tIns="0" lIns="0" bIns="0" rIns="0">
            <a:spAutoFit/>
          </a:bodyPr>
          <a:lstStyle/>
          <a:p>
            <a:pPr>
              <a:lnSpc>
                <a:spcPts val="4702"/>
              </a:lnSpc>
            </a:pPr>
            <a:r>
              <a:rPr lang="en-US" sz="3359">
                <a:solidFill>
                  <a:srgbClr val="454546"/>
                </a:solidFill>
                <a:latin typeface="Anton"/>
              </a:rPr>
              <a:t>Sesiune de Q&amp;A</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3734263"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84BD00"/>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4057633"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01</a:t>
            </a:r>
          </a:p>
        </p:txBody>
      </p:sp>
      <p:sp>
        <p:nvSpPr>
          <p:cNvPr name="TextBox 6" id="6"/>
          <p:cNvSpPr txBox="true"/>
          <p:nvPr/>
        </p:nvSpPr>
        <p:spPr>
          <a:xfrm rot="0">
            <a:off x="5621821" y="4707370"/>
            <a:ext cx="8931916" cy="786535"/>
          </a:xfrm>
          <a:prstGeom prst="rect">
            <a:avLst/>
          </a:prstGeom>
        </p:spPr>
        <p:txBody>
          <a:bodyPr anchor="t" rtlCol="false" tIns="0" lIns="0" bIns="0" rIns="0">
            <a:spAutoFit/>
          </a:bodyPr>
          <a:lstStyle/>
          <a:p>
            <a:pPr>
              <a:lnSpc>
                <a:spcPts val="6522"/>
              </a:lnSpc>
            </a:pPr>
            <a:r>
              <a:rPr lang="en-US" sz="4659">
                <a:solidFill>
                  <a:srgbClr val="454546"/>
                </a:solidFill>
                <a:latin typeface="Anton"/>
              </a:rPr>
              <a:t> PREZENTAREA GENERALĂ A PACIENTULUI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3368671"/>
            <a:ext cx="5555801" cy="5766671"/>
          </a:xfrm>
          <a:custGeom>
            <a:avLst/>
            <a:gdLst/>
            <a:ahLst/>
            <a:cxnLst/>
            <a:rect r="r" b="b" t="t" l="l"/>
            <a:pathLst>
              <a:path h="5766671" w="5555801">
                <a:moveTo>
                  <a:pt x="0" y="0"/>
                </a:moveTo>
                <a:lnTo>
                  <a:pt x="5555801" y="0"/>
                </a:lnTo>
                <a:lnTo>
                  <a:pt x="5555801" y="5766672"/>
                </a:lnTo>
                <a:lnTo>
                  <a:pt x="0" y="57666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alphaModFix amt="6000"/>
            </a:blip>
            <a:stretch>
              <a:fillRect l="0" t="-16666" r="0" b="-16666"/>
            </a:stretch>
          </a:blipFill>
        </p:spPr>
      </p:sp>
      <p:sp>
        <p:nvSpPr>
          <p:cNvPr name="TextBox 4" id="4"/>
          <p:cNvSpPr txBox="true"/>
          <p:nvPr/>
        </p:nvSpPr>
        <p:spPr>
          <a:xfrm rot="0">
            <a:off x="7288433" y="3253537"/>
            <a:ext cx="8866331" cy="2998470"/>
          </a:xfrm>
          <a:prstGeom prst="rect">
            <a:avLst/>
          </a:prstGeom>
        </p:spPr>
        <p:txBody>
          <a:bodyPr anchor="t" rtlCol="false" tIns="0" lIns="0" bIns="0" rIns="0">
            <a:spAutoFit/>
          </a:bodyPr>
          <a:lstStyle/>
          <a:p>
            <a:pPr>
              <a:lnSpc>
                <a:spcPts val="6089"/>
              </a:lnSpc>
            </a:pPr>
            <a:r>
              <a:rPr lang="en-US" sz="3000">
                <a:solidFill>
                  <a:srgbClr val="454546"/>
                </a:solidFill>
                <a:latin typeface="Montserrat"/>
              </a:rPr>
              <a:t>Vârstă:</a:t>
            </a:r>
          </a:p>
          <a:p>
            <a:pPr>
              <a:lnSpc>
                <a:spcPts val="6089"/>
              </a:lnSpc>
            </a:pPr>
            <a:r>
              <a:rPr lang="en-US" sz="3000">
                <a:solidFill>
                  <a:srgbClr val="454546"/>
                </a:solidFill>
                <a:latin typeface="Montserrat"/>
              </a:rPr>
              <a:t>S</a:t>
            </a:r>
            <a:r>
              <a:rPr lang="en-US" sz="3000">
                <a:solidFill>
                  <a:srgbClr val="454546"/>
                </a:solidFill>
                <a:latin typeface="Montserrat"/>
              </a:rPr>
              <a:t>ex:</a:t>
            </a:r>
          </a:p>
          <a:p>
            <a:pPr>
              <a:lnSpc>
                <a:spcPts val="6089"/>
              </a:lnSpc>
            </a:pPr>
            <a:r>
              <a:rPr lang="en-US" sz="3000">
                <a:solidFill>
                  <a:srgbClr val="454546"/>
                </a:solidFill>
                <a:latin typeface="Montserrat"/>
              </a:rPr>
              <a:t>Starea generală a pacientului</a:t>
            </a:r>
            <a:r>
              <a:rPr lang="en-US" sz="3000">
                <a:solidFill>
                  <a:srgbClr val="454546"/>
                </a:solidFill>
                <a:latin typeface="Montserrat"/>
              </a:rPr>
              <a:t>:</a:t>
            </a:r>
          </a:p>
          <a:p>
            <a:pPr>
              <a:lnSpc>
                <a:spcPts val="6089"/>
              </a:lnSpc>
            </a:pPr>
            <a:r>
              <a:rPr lang="en-US" sz="3000">
                <a:solidFill>
                  <a:srgbClr val="454546"/>
                </a:solidFill>
                <a:latin typeface="Montserrat"/>
              </a:rPr>
              <a:t>Probleme dentare</a:t>
            </a:r>
            <a:r>
              <a:rPr lang="en-US" sz="3000">
                <a:solidFill>
                  <a:srgbClr val="454546"/>
                </a:solidFill>
                <a:latin typeface="Montserrat"/>
              </a:rPr>
              <a:t>:</a:t>
            </a:r>
          </a:p>
        </p:txBody>
      </p:sp>
      <p:sp>
        <p:nvSpPr>
          <p:cNvPr name="TextBox 5" id="5"/>
          <p:cNvSpPr txBox="true"/>
          <p:nvPr/>
        </p:nvSpPr>
        <p:spPr>
          <a:xfrm rot="0">
            <a:off x="7160446" y="6891893"/>
            <a:ext cx="10567142" cy="1989455"/>
          </a:xfrm>
          <a:prstGeom prst="rect">
            <a:avLst/>
          </a:prstGeom>
        </p:spPr>
        <p:txBody>
          <a:bodyPr anchor="t" rtlCol="false" tIns="0" lIns="0" bIns="0" rIns="0">
            <a:spAutoFit/>
          </a:bodyPr>
          <a:lstStyle/>
          <a:p>
            <a:pPr algn="just">
              <a:lnSpc>
                <a:spcPts val="3220"/>
              </a:lnSpc>
              <a:spcBef>
                <a:spcPct val="0"/>
              </a:spcBef>
            </a:pPr>
            <a:r>
              <a:rPr lang="en-US" sz="2300">
                <a:solidFill>
                  <a:srgbClr val="D11D2B"/>
                </a:solidFill>
                <a:latin typeface="Montserrat Italics"/>
              </a:rPr>
              <a:t>! Adaugă detaliile pacientului, cum ar fi vârsta, sexul și istoricul medical relevant.</a:t>
            </a:r>
          </a:p>
          <a:p>
            <a:pPr algn="just">
              <a:lnSpc>
                <a:spcPts val="3220"/>
              </a:lnSpc>
              <a:spcBef>
                <a:spcPct val="0"/>
              </a:spcBef>
            </a:pPr>
            <a:r>
              <a:rPr lang="en-US" sz="2300">
                <a:solidFill>
                  <a:srgbClr val="D11D2B"/>
                </a:solidFill>
                <a:latin typeface="Montserrat Italics"/>
              </a:rPr>
              <a:t>! Imagini relevante: Radiografii dentare sau imagini cu situația initială a pacientului.</a:t>
            </a:r>
          </a:p>
          <a:p>
            <a:pPr algn="just">
              <a:lnSpc>
                <a:spcPts val="3220"/>
              </a:lnSpc>
              <a:spcBef>
                <a:spcPct val="0"/>
              </a:spcBef>
            </a:pPr>
          </a:p>
        </p:txBody>
      </p:sp>
      <p:sp>
        <p:nvSpPr>
          <p:cNvPr name="TextBox 6" id="6"/>
          <p:cNvSpPr txBox="true"/>
          <p:nvPr/>
        </p:nvSpPr>
        <p:spPr>
          <a:xfrm rot="0">
            <a:off x="1028700" y="876300"/>
            <a:ext cx="14980489" cy="1368424"/>
          </a:xfrm>
          <a:prstGeom prst="rect">
            <a:avLst/>
          </a:prstGeom>
        </p:spPr>
        <p:txBody>
          <a:bodyPr anchor="t" rtlCol="false" tIns="0" lIns="0" bIns="0" rIns="0">
            <a:spAutoFit/>
          </a:bodyPr>
          <a:lstStyle/>
          <a:p>
            <a:pPr>
              <a:lnSpc>
                <a:spcPts val="11200"/>
              </a:lnSpc>
            </a:pPr>
            <a:r>
              <a:rPr lang="en-US" sz="8000">
                <a:solidFill>
                  <a:srgbClr val="454546"/>
                </a:solidFill>
                <a:latin typeface="Anton"/>
              </a:rPr>
              <a:t>Prezentarea generală a pacientului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871913"/>
            <a:ext cx="16230600" cy="3386387"/>
          </a:xfrm>
          <a:custGeom>
            <a:avLst/>
            <a:gdLst/>
            <a:ahLst/>
            <a:cxnLst/>
            <a:rect r="r" b="b" t="t" l="l"/>
            <a:pathLst>
              <a:path h="3386387" w="16230600">
                <a:moveTo>
                  <a:pt x="0" y="0"/>
                </a:moveTo>
                <a:lnTo>
                  <a:pt x="16230600" y="0"/>
                </a:lnTo>
                <a:lnTo>
                  <a:pt x="16230600" y="3386387"/>
                </a:lnTo>
                <a:lnTo>
                  <a:pt x="0" y="3386387"/>
                </a:lnTo>
                <a:lnTo>
                  <a:pt x="0" y="0"/>
                </a:lnTo>
                <a:close/>
              </a:path>
            </a:pathLst>
          </a:custGeom>
          <a:blipFill>
            <a:blip r:embed="rId2"/>
            <a:stretch>
              <a:fillRect l="0" t="-172497" r="0" b="-46829"/>
            </a:stretch>
          </a:blipFill>
        </p:spPr>
      </p:sp>
      <p:sp>
        <p:nvSpPr>
          <p:cNvPr name="TextBox 3" id="3"/>
          <p:cNvSpPr txBox="true"/>
          <p:nvPr/>
        </p:nvSpPr>
        <p:spPr>
          <a:xfrm rot="0">
            <a:off x="1028700" y="4300288"/>
            <a:ext cx="16230600" cy="1189355"/>
          </a:xfrm>
          <a:prstGeom prst="rect">
            <a:avLst/>
          </a:prstGeom>
        </p:spPr>
        <p:txBody>
          <a:bodyPr anchor="t" rtlCol="false" tIns="0" lIns="0" bIns="0" rIns="0">
            <a:spAutoFit/>
          </a:bodyPr>
          <a:lstStyle/>
          <a:p>
            <a:pPr algn="just">
              <a:lnSpc>
                <a:spcPts val="3220"/>
              </a:lnSpc>
            </a:pPr>
            <a:r>
              <a:rPr lang="en-US" sz="2300">
                <a:solidFill>
                  <a:srgbClr val="D11D2B"/>
                </a:solidFill>
                <a:latin typeface="Montserrat Italics"/>
              </a:rPr>
              <a:t>! Detaliază examenul clinic și paraclinic al pacientului tău.</a:t>
            </a:r>
          </a:p>
          <a:p>
            <a:pPr algn="just">
              <a:lnSpc>
                <a:spcPts val="3220"/>
              </a:lnSpc>
            </a:pPr>
            <a:r>
              <a:rPr lang="en-US" sz="2300">
                <a:solidFill>
                  <a:srgbClr val="D11D2B"/>
                </a:solidFill>
                <a:latin typeface="Montserrat Italics"/>
              </a:rPr>
              <a:t>! Menționează problemele dentare și starea generală a pacientului.</a:t>
            </a:r>
          </a:p>
          <a:p>
            <a:pPr algn="just">
              <a:lnSpc>
                <a:spcPts val="3220"/>
              </a:lnSpc>
              <a:spcBef>
                <a:spcPct val="0"/>
              </a:spcBef>
            </a:pPr>
          </a:p>
        </p:txBody>
      </p:sp>
      <p:sp>
        <p:nvSpPr>
          <p:cNvPr name="TextBox 4" id="4"/>
          <p:cNvSpPr txBox="true"/>
          <p:nvPr/>
        </p:nvSpPr>
        <p:spPr>
          <a:xfrm rot="0">
            <a:off x="1028700" y="653592"/>
            <a:ext cx="16230600" cy="3714750"/>
          </a:xfrm>
          <a:prstGeom prst="rect">
            <a:avLst/>
          </a:prstGeom>
        </p:spPr>
        <p:txBody>
          <a:bodyPr anchor="t" rtlCol="false" tIns="0" lIns="0" bIns="0" rIns="0">
            <a:spAutoFit/>
          </a:bodyPr>
          <a:lstStyle/>
          <a:p>
            <a:pPr algn="just">
              <a:lnSpc>
                <a:spcPts val="4200"/>
              </a:lnSpc>
            </a:pPr>
            <a:r>
              <a:rPr lang="en-US" sz="3000">
                <a:solidFill>
                  <a:srgbClr val="454546"/>
                </a:solidFill>
                <a:latin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4200"/>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6876" y="1636783"/>
            <a:ext cx="16230600" cy="7750112"/>
          </a:xfrm>
          <a:custGeom>
            <a:avLst/>
            <a:gdLst/>
            <a:ahLst/>
            <a:cxnLst/>
            <a:rect r="r" b="b" t="t" l="l"/>
            <a:pathLst>
              <a:path h="7750112" w="16230600">
                <a:moveTo>
                  <a:pt x="0" y="0"/>
                </a:moveTo>
                <a:lnTo>
                  <a:pt x="16230600" y="0"/>
                </a:lnTo>
                <a:lnTo>
                  <a:pt x="16230600" y="7750111"/>
                </a:lnTo>
                <a:lnTo>
                  <a:pt x="0" y="7750111"/>
                </a:lnTo>
                <a:lnTo>
                  <a:pt x="0" y="0"/>
                </a:lnTo>
                <a:close/>
              </a:path>
            </a:pathLst>
          </a:custGeom>
          <a:blipFill>
            <a:blip r:embed="rId2"/>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
            </a:blip>
            <a:stretch>
              <a:fillRect l="0" t="-16666" r="0" b="-16666"/>
            </a:stretch>
          </a:blipFill>
        </p:spPr>
      </p:sp>
      <p:sp>
        <p:nvSpPr>
          <p:cNvPr name="TextBox 4" id="4"/>
          <p:cNvSpPr txBox="true"/>
          <p:nvPr/>
        </p:nvSpPr>
        <p:spPr>
          <a:xfrm rot="0">
            <a:off x="1296876" y="1000125"/>
            <a:ext cx="10859095" cy="330200"/>
          </a:xfrm>
          <a:prstGeom prst="rect">
            <a:avLst/>
          </a:prstGeom>
        </p:spPr>
        <p:txBody>
          <a:bodyPr anchor="t" rtlCol="false" tIns="0" lIns="0" bIns="0" rIns="0">
            <a:spAutoFit/>
          </a:bodyPr>
          <a:lstStyle/>
          <a:p>
            <a:pPr algn="ctr">
              <a:lnSpc>
                <a:spcPts val="2799"/>
              </a:lnSpc>
              <a:spcBef>
                <a:spcPct val="0"/>
              </a:spcBef>
            </a:pPr>
            <a:r>
              <a:rPr lang="en-US" sz="1999">
                <a:solidFill>
                  <a:srgbClr val="D11D2B"/>
                </a:solidFill>
                <a:latin typeface="Montserrat Italics"/>
              </a:rPr>
              <a:t>! Imagini relevante: Radiografii dentare sau imagini cu situația initială a pacientului.</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82469" y="4339846"/>
            <a:ext cx="1703751" cy="1607308"/>
            <a:chOff x="0" y="0"/>
            <a:chExt cx="448724" cy="423324"/>
          </a:xfrm>
        </p:grpSpPr>
        <p:sp>
          <p:nvSpPr>
            <p:cNvPr name="Freeform 3" id="3"/>
            <p:cNvSpPr/>
            <p:nvPr/>
          </p:nvSpPr>
          <p:spPr>
            <a:xfrm flipH="false" flipV="false" rot="0">
              <a:off x="0" y="0"/>
              <a:ext cx="448724" cy="423324"/>
            </a:xfrm>
            <a:custGeom>
              <a:avLst/>
              <a:gdLst/>
              <a:ahLst/>
              <a:cxnLst/>
              <a:rect r="r" b="b" t="t" l="l"/>
              <a:pathLst>
                <a:path h="423324" w="448724">
                  <a:moveTo>
                    <a:pt x="0" y="0"/>
                  </a:moveTo>
                  <a:lnTo>
                    <a:pt x="448724" y="0"/>
                  </a:lnTo>
                  <a:lnTo>
                    <a:pt x="448724" y="423324"/>
                  </a:lnTo>
                  <a:lnTo>
                    <a:pt x="0" y="423324"/>
                  </a:lnTo>
                  <a:close/>
                </a:path>
              </a:pathLst>
            </a:custGeom>
            <a:solidFill>
              <a:srgbClr val="58595B"/>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905839" y="4366777"/>
            <a:ext cx="1057012" cy="1381997"/>
          </a:xfrm>
          <a:prstGeom prst="rect">
            <a:avLst/>
          </a:prstGeom>
        </p:spPr>
        <p:txBody>
          <a:bodyPr anchor="t" rtlCol="false" tIns="0" lIns="0" bIns="0" rIns="0">
            <a:spAutoFit/>
          </a:bodyPr>
          <a:lstStyle/>
          <a:p>
            <a:pPr algn="ctr">
              <a:lnSpc>
                <a:spcPts val="11140"/>
              </a:lnSpc>
            </a:pPr>
            <a:r>
              <a:rPr lang="en-US" sz="7957">
                <a:solidFill>
                  <a:srgbClr val="FFFFFF"/>
                </a:solidFill>
                <a:latin typeface="MediaPro"/>
              </a:rPr>
              <a:t>02</a:t>
            </a:r>
          </a:p>
        </p:txBody>
      </p:sp>
      <p:sp>
        <p:nvSpPr>
          <p:cNvPr name="TextBox 6" id="6"/>
          <p:cNvSpPr txBox="true"/>
          <p:nvPr/>
        </p:nvSpPr>
        <p:spPr>
          <a:xfrm rot="0">
            <a:off x="3470027" y="4707370"/>
            <a:ext cx="13235504" cy="786535"/>
          </a:xfrm>
          <a:prstGeom prst="rect">
            <a:avLst/>
          </a:prstGeom>
        </p:spPr>
        <p:txBody>
          <a:bodyPr anchor="t" rtlCol="false" tIns="0" lIns="0" bIns="0" rIns="0">
            <a:spAutoFit/>
          </a:bodyPr>
          <a:lstStyle/>
          <a:p>
            <a:pPr>
              <a:lnSpc>
                <a:spcPts val="6522"/>
              </a:lnSpc>
            </a:pPr>
            <a:r>
              <a:rPr lang="en-US" sz="4659">
                <a:solidFill>
                  <a:srgbClr val="454546"/>
                </a:solidFill>
                <a:latin typeface="Anton"/>
              </a:rPr>
              <a:t>COMPONENTA DE DIAGNOSTIC ȘI OPȚIUNILE DE REABILITARE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
            </a:blip>
            <a:stretch>
              <a:fillRect l="0" t="-16666" r="0" b="-16666"/>
            </a:stretch>
          </a:blipFill>
        </p:spPr>
      </p:sp>
      <p:sp>
        <p:nvSpPr>
          <p:cNvPr name="TextBox 3" id="3"/>
          <p:cNvSpPr txBox="true"/>
          <p:nvPr/>
        </p:nvSpPr>
        <p:spPr>
          <a:xfrm rot="0">
            <a:off x="1300674" y="5105400"/>
            <a:ext cx="14438771" cy="989965"/>
          </a:xfrm>
          <a:prstGeom prst="rect">
            <a:avLst/>
          </a:prstGeom>
        </p:spPr>
        <p:txBody>
          <a:bodyPr anchor="t" rtlCol="false" tIns="0" lIns="0" bIns="0" rIns="0">
            <a:spAutoFit/>
          </a:bodyPr>
          <a:lstStyle/>
          <a:p>
            <a:pPr>
              <a:lnSpc>
                <a:spcPts val="2659"/>
              </a:lnSpc>
              <a:spcBef>
                <a:spcPct val="0"/>
              </a:spcBef>
            </a:pPr>
            <a:r>
              <a:rPr lang="en-US" sz="1899">
                <a:solidFill>
                  <a:srgbClr val="D11D2B"/>
                </a:solidFill>
                <a:latin typeface="Montserrat Italics"/>
              </a:rPr>
              <a:t>Precizează diagnosticul principal și expune situația clinică a pacientului.</a:t>
            </a:r>
          </a:p>
          <a:p>
            <a:pPr>
              <a:lnSpc>
                <a:spcPts val="2659"/>
              </a:lnSpc>
              <a:spcBef>
                <a:spcPct val="0"/>
              </a:spcBef>
            </a:pPr>
            <a:r>
              <a:rPr lang="en-US" sz="1899">
                <a:solidFill>
                  <a:srgbClr val="D11D2B"/>
                </a:solidFill>
                <a:latin typeface="Montserrat Italics"/>
              </a:rPr>
              <a:t>Enumeră opțiunile inițiale de tratament.</a:t>
            </a:r>
          </a:p>
          <a:p>
            <a:pPr>
              <a:lnSpc>
                <a:spcPts val="2659"/>
              </a:lnSpc>
              <a:spcBef>
                <a:spcPct val="0"/>
              </a:spcBef>
            </a:pPr>
            <a:r>
              <a:rPr lang="en-US" sz="1899">
                <a:solidFill>
                  <a:srgbClr val="D11D2B"/>
                </a:solidFill>
                <a:latin typeface="Montserrat Italics"/>
              </a:rPr>
              <a:t>Imagini relevante: Imagini cu examinarea clinică, radiografii și posibile schițe cu opțiunile de tratament.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DAFrmRmfe9A</dc:identifier>
  <dcterms:modified xsi:type="dcterms:W3CDTF">2011-08-01T06:04:30Z</dcterms:modified>
  <cp:revision>1</cp:revision>
  <dc:title>Structura prezentare caz: Denlta Session 2023 PPT</dc:title>
</cp:coreProperties>
</file>